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embeddedFontLst>
    <p:embeddedFont>
      <p:font typeface="Work Sans" pitchFamily="2" charset="0"/>
      <p:regular r:id="rId15"/>
      <p:bold r:id="rId16"/>
      <p:italic r:id="rId17"/>
      <p:boldItalic r:id="rId18"/>
    </p:embeddedFont>
    <p:embeddedFont>
      <p:font typeface="Work Sans Light" pitchFamily="2" charset="0"/>
      <p:regular r:id="rId19"/>
      <p:bold r:id="rId20"/>
      <p:italic r:id="rId21"/>
      <p:boldItalic r:id="rId22"/>
    </p:embeddedFont>
    <p:embeddedFont>
      <p:font typeface="Work Sans Medium"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9" roundtripDataSignature="AMtx7miZ/JzWCiXhqtMmIKK06h283QRci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37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30" Type="http://schemas.openxmlformats.org/officeDocument/2006/relationships/presProps" Target="presProps.xml"/></Relationships>
</file>

<file path=ppt/media/image1.png>
</file>

<file path=ppt/media/image10.jpeg>
</file>

<file path=ppt/media/image11.jpe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E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E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 name="Google Shape;173;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E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 name="Google Shape;11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20"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2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2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2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2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2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3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3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3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3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32"/>
          <p:cNvSpPr>
            <a:spLocks noGrp="1"/>
          </p:cNvSpPr>
          <p:nvPr>
            <p:ph type="pic" idx="2"/>
          </p:nvPr>
        </p:nvSpPr>
        <p:spPr>
          <a:xfrm>
            <a:off x="5183188" y="987425"/>
            <a:ext cx="6172200" cy="4873625"/>
          </a:xfrm>
          <a:prstGeom prst="rect">
            <a:avLst/>
          </a:prstGeom>
          <a:noFill/>
          <a:ln>
            <a:noFill/>
          </a:ln>
        </p:spPr>
      </p:sp>
      <p:sp>
        <p:nvSpPr>
          <p:cNvPr id="80" name="Google Shape;80;p3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3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3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3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21"/>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22"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22"/>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2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2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2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2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2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2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github.com/Cristian6006/AXXION_SYSTEM/tree/main/_docs/trim_02/Mapa%20Procesos%20BPMN" TargetMode="External"/><Relationship Id="rId7"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hyperlink" Target="https://github.com/Cristian6006/AXXION_SYSTEM/tree/main/_docs/trim_02/Wireframes" TargetMode="External"/><Relationship Id="rId5" Type="http://schemas.openxmlformats.org/officeDocument/2006/relationships/hyperlink" Target="https://github.com/Cristian6006/AXXION_SYSTEM/tree/main/_docs/trim_02/Casos%20de%20Uso%20Documentados" TargetMode="External"/><Relationship Id="rId4" Type="http://schemas.openxmlformats.org/officeDocument/2006/relationships/hyperlink" Target="https://github.com/Cristian6006/AXXION_SYSTEM/tree/main/_docs/trim_02/Requisitos%20Funcionales%20y%20No%20Funcionale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
          <p:cNvSpPr txBox="1"/>
          <p:nvPr/>
        </p:nvSpPr>
        <p:spPr>
          <a:xfrm>
            <a:off x="1250255" y="2629114"/>
            <a:ext cx="5554668"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i="0" u="none" strike="noStrike" cap="none">
                <a:solidFill>
                  <a:srgbClr val="3F3F3F"/>
                </a:solidFill>
                <a:latin typeface="Work Sans"/>
                <a:ea typeface="Work Sans"/>
                <a:cs typeface="Work Sans"/>
                <a:sym typeface="Work Sans"/>
              </a:rPr>
              <a:t>SISTEMA DE GESTIÓN Y CONTROL DE INVENTARIO </a:t>
            </a:r>
            <a:endParaRPr/>
          </a:p>
          <a:p>
            <a:pPr marL="0" marR="0" lvl="0" indent="0" algn="l" rtl="0">
              <a:spcBef>
                <a:spcPts val="0"/>
              </a:spcBef>
              <a:spcAft>
                <a:spcPts val="0"/>
              </a:spcAft>
              <a:buNone/>
            </a:pPr>
            <a:r>
              <a:rPr lang="es-ES" sz="3200" b="1">
                <a:solidFill>
                  <a:srgbClr val="3F3F3F"/>
                </a:solidFill>
                <a:latin typeface="Work Sans"/>
                <a:ea typeface="Work Sans"/>
                <a:cs typeface="Work Sans"/>
                <a:sym typeface="Work Sans"/>
              </a:rPr>
              <a:t>AXXION SYSTEM</a:t>
            </a:r>
            <a:endParaRPr/>
          </a:p>
        </p:txBody>
      </p:sp>
      <p:pic>
        <p:nvPicPr>
          <p:cNvPr id="102" name="Google Shape;102;p1"/>
          <p:cNvPicPr preferRelativeResize="0"/>
          <p:nvPr/>
        </p:nvPicPr>
        <p:blipFill>
          <a:blip r:embed="rId3">
            <a:alphaModFix/>
          </a:blip>
          <a:stretch>
            <a:fillRect/>
          </a:stretch>
        </p:blipFill>
        <p:spPr>
          <a:xfrm>
            <a:off x="7973288" y="2329037"/>
            <a:ext cx="3043328" cy="2354426"/>
          </a:xfrm>
          <a:prstGeom prst="rect">
            <a:avLst/>
          </a:prstGeom>
          <a:noFill/>
          <a:ln>
            <a:noFill/>
          </a:ln>
          <a:effectLst>
            <a:reflection endPos="30000" dist="38100" dir="5400000" fadeDir="5400012" sy="-100000" algn="bl" rotWithShape="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4"/>
          <p:cNvSpPr txBox="1"/>
          <p:nvPr/>
        </p:nvSpPr>
        <p:spPr>
          <a:xfrm>
            <a:off x="456236" y="457723"/>
            <a:ext cx="1051560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C0C0C"/>
              </a:buClr>
              <a:buSzPts val="4400"/>
              <a:buFont typeface="Work Sans Medium"/>
              <a:buNone/>
            </a:pPr>
            <a:r>
              <a:rPr lang="es-ES" sz="4400">
                <a:solidFill>
                  <a:srgbClr val="0C0C0C"/>
                </a:solidFill>
                <a:latin typeface="Work Sans Medium"/>
                <a:ea typeface="Work Sans Medium"/>
                <a:cs typeface="Work Sans Medium"/>
                <a:sym typeface="Work Sans Medium"/>
              </a:rPr>
              <a:t>Alcance</a:t>
            </a:r>
            <a:endParaRPr/>
          </a:p>
        </p:txBody>
      </p:sp>
      <p:sp>
        <p:nvSpPr>
          <p:cNvPr id="169" name="Google Shape;169;p14"/>
          <p:cNvSpPr txBox="1"/>
          <p:nvPr/>
        </p:nvSpPr>
        <p:spPr>
          <a:xfrm>
            <a:off x="372353" y="2090172"/>
            <a:ext cx="11447293" cy="267765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1200" b="1">
                <a:solidFill>
                  <a:schemeClr val="dk1"/>
                </a:solidFill>
                <a:latin typeface="Work Sans Light"/>
                <a:ea typeface="Work Sans Light"/>
                <a:cs typeface="Work Sans Light"/>
                <a:sym typeface="Work Sans Light"/>
              </a:rPr>
              <a:t>Qué hace el Sistema "AXXION SYSTEM":</a:t>
            </a:r>
            <a:endParaRPr/>
          </a:p>
          <a:p>
            <a:pPr marL="0" marR="0" lvl="0" indent="0" algn="l" rtl="0">
              <a:spcBef>
                <a:spcPts val="0"/>
              </a:spcBef>
              <a:spcAft>
                <a:spcPts val="0"/>
              </a:spcAft>
              <a:buNone/>
            </a:pPr>
            <a:endParaRPr sz="1200" b="1">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El sistema permitirá a los perfiles autorizados gestionar integralmente el inventario de activos tecnológicos, incluyendo el registro de altas, bajas, movimientos internos, ajustes y conteos físicos (Gestión del Inventario). También facilitará todo el ciclo de alquiler, desde la consulta de disponibilidad y creación de pedidos por parte de los Asesores Comerciales, hasta los procesos de check-in y check-out de equipos por el personal de almacén (Gestión Comercial y Operativa del Alquiler). Adicionalmente, permitirá la gestión completa del mantenimiento de los activos, incluyendo programación, registro de órdenes de trabajo, consulta de historiales y gestión de incidencias (Gestión de Mantenimiento). Finalmente, gestionará usuarios, roles, datos maestros, alertas y generará reportes operativos.</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b="1">
                <a:solidFill>
                  <a:schemeClr val="dk1"/>
                </a:solidFill>
                <a:latin typeface="Work Sans Light"/>
                <a:ea typeface="Work Sans Light"/>
                <a:cs typeface="Work Sans Light"/>
                <a:sym typeface="Work Sans Light"/>
              </a:rPr>
              <a:t>Tecnologías:</a:t>
            </a:r>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El proyecto se desarrollará bajo una arquitectura de software por capas, siguiendo patrones de diseño para la interfaz de usuario. El Back-End se implementará utilizando PHP con el framework Laravel, y una base de datos relacional como MVC (Modelo-Vista-Controlador como PostgreSQL o MySQL. Para el Front-End, se utilizará vue.js, empleando librerías como Axios para la comunicación con el Back-End y alguna librería de componentes UI como Material-UI o Bootstrap para una interfaz responsiva y moderna. Se considerará el uso de Docker para la contenerización y despliegue.</a:t>
            </a:r>
            <a:endParaRPr/>
          </a:p>
        </p:txBody>
      </p:sp>
      <p:pic>
        <p:nvPicPr>
          <p:cNvPr id="170" name="Google Shape;170;p14"/>
          <p:cNvPicPr preferRelativeResize="0"/>
          <p:nvPr/>
        </p:nvPicPr>
        <p:blipFill>
          <a:blip r:embed="rId3">
            <a:alphaModFix/>
          </a:blip>
          <a:stretch>
            <a:fillRect/>
          </a:stretch>
        </p:blipFill>
        <p:spPr>
          <a:xfrm>
            <a:off x="9758325" y="264450"/>
            <a:ext cx="1124375" cy="869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7"/>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ES" sz="3200">
                <a:solidFill>
                  <a:schemeClr val="lt1"/>
                </a:solidFill>
                <a:latin typeface="Work Sans Medium"/>
                <a:ea typeface="Work Sans Medium"/>
                <a:cs typeface="Work Sans Medium"/>
                <a:sym typeface="Work Sans Medium"/>
              </a:rPr>
              <a:t>Entregables Proyecto Formativo</a:t>
            </a:r>
            <a:br>
              <a:rPr lang="es-ES" sz="3200">
                <a:solidFill>
                  <a:schemeClr val="lt1"/>
                </a:solidFill>
                <a:latin typeface="Work Sans Medium"/>
                <a:ea typeface="Work Sans Medium"/>
                <a:cs typeface="Work Sans Medium"/>
                <a:sym typeface="Work Sans Medium"/>
              </a:rPr>
            </a:br>
            <a:r>
              <a:rPr lang="es-ES"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177" name="Google Shape;177;p17"/>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ES" sz="1600" b="1">
                <a:solidFill>
                  <a:schemeClr val="lt1"/>
                </a:solidFill>
                <a:latin typeface="Work Sans Light"/>
                <a:ea typeface="Work Sans Light"/>
                <a:cs typeface="Work Sans Light"/>
                <a:sym typeface="Work Sans Light"/>
              </a:rPr>
              <a:t>Logo Sistema</a:t>
            </a:r>
            <a:endParaRPr sz="1600" b="1">
              <a:solidFill>
                <a:schemeClr val="lt1"/>
              </a:solidFill>
              <a:latin typeface="Work Sans Light"/>
              <a:ea typeface="Work Sans Light"/>
              <a:cs typeface="Work Sans Light"/>
              <a:sym typeface="Work Sans Light"/>
            </a:endParaRPr>
          </a:p>
        </p:txBody>
      </p:sp>
      <p:sp>
        <p:nvSpPr>
          <p:cNvPr id="178" name="Google Shape;178;p17"/>
          <p:cNvSpPr txBox="1"/>
          <p:nvPr/>
        </p:nvSpPr>
        <p:spPr>
          <a:xfrm>
            <a:off x="9775121" y="510142"/>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s-ES" sz="1600" b="1">
                <a:solidFill>
                  <a:schemeClr val="lt1"/>
                </a:solidFill>
                <a:latin typeface="Work Sans Light"/>
                <a:ea typeface="Work Sans Light"/>
                <a:cs typeface="Work Sans Light"/>
                <a:sym typeface="Work Sans Light"/>
              </a:rPr>
              <a:t>Logo Empresa</a:t>
            </a:r>
            <a:endParaRPr/>
          </a:p>
        </p:txBody>
      </p:sp>
      <p:sp>
        <p:nvSpPr>
          <p:cNvPr id="179" name="Google Shape;179;p17"/>
          <p:cNvSpPr txBox="1"/>
          <p:nvPr/>
        </p:nvSpPr>
        <p:spPr>
          <a:xfrm>
            <a:off x="1366063" y="1881018"/>
            <a:ext cx="3854400" cy="2031900"/>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Plan de Proyecto</a:t>
            </a:r>
            <a:endParaRPr/>
          </a:p>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Levantamiento de Información</a:t>
            </a:r>
            <a:endParaRPr/>
          </a:p>
          <a:p>
            <a:pPr marL="171450" marR="0" lvl="0" indent="-171450" algn="l" rtl="0">
              <a:spcBef>
                <a:spcPts val="0"/>
              </a:spcBef>
              <a:spcAft>
                <a:spcPts val="0"/>
              </a:spcAft>
              <a:buClr>
                <a:schemeClr val="dk1"/>
              </a:buClr>
              <a:buSzPts val="1400"/>
              <a:buFont typeface="Arial"/>
              <a:buChar char="•"/>
            </a:pPr>
            <a:r>
              <a:rPr lang="es-ES" sz="1400" u="sng">
                <a:solidFill>
                  <a:schemeClr val="hlink"/>
                </a:solidFill>
                <a:latin typeface="Work Sans Light"/>
                <a:ea typeface="Work Sans Light"/>
                <a:cs typeface="Work Sans Light"/>
                <a:sym typeface="Work Sans Light"/>
                <a:hlinkClick r:id="rId3"/>
              </a:rPr>
              <a:t>Diagrama de Procesos</a:t>
            </a:r>
            <a:endParaRPr/>
          </a:p>
          <a:p>
            <a:pPr marL="171450" marR="0" lvl="0" indent="-171450" algn="l" rtl="0">
              <a:spcBef>
                <a:spcPts val="0"/>
              </a:spcBef>
              <a:spcAft>
                <a:spcPts val="0"/>
              </a:spcAft>
              <a:buClr>
                <a:schemeClr val="dk1"/>
              </a:buClr>
              <a:buSzPts val="1400"/>
              <a:buFont typeface="Arial"/>
              <a:buChar char="•"/>
            </a:pPr>
            <a:r>
              <a:rPr lang="es-ES" sz="1400" u="sng">
                <a:solidFill>
                  <a:schemeClr val="hlink"/>
                </a:solidFill>
                <a:latin typeface="Work Sans Light"/>
                <a:ea typeface="Work Sans Light"/>
                <a:cs typeface="Work Sans Light"/>
                <a:sym typeface="Work Sans Light"/>
                <a:hlinkClick r:id="rId4"/>
              </a:rPr>
              <a:t>IEEE-830 o Historias de Usuario</a:t>
            </a:r>
            <a:endParaRPr/>
          </a:p>
          <a:p>
            <a:pPr marL="171450" marR="0" lvl="0" indent="-171450" algn="l" rtl="0">
              <a:spcBef>
                <a:spcPts val="0"/>
              </a:spcBef>
              <a:spcAft>
                <a:spcPts val="0"/>
              </a:spcAft>
              <a:buClr>
                <a:schemeClr val="dk1"/>
              </a:buClr>
              <a:buSzPts val="1400"/>
              <a:buFont typeface="Arial"/>
              <a:buChar char="•"/>
            </a:pPr>
            <a:r>
              <a:rPr lang="es-ES" sz="1400" u="sng">
                <a:solidFill>
                  <a:schemeClr val="hlink"/>
                </a:solidFill>
                <a:latin typeface="Work Sans Light"/>
                <a:ea typeface="Work Sans Light"/>
                <a:cs typeface="Work Sans Light"/>
                <a:sym typeface="Work Sans Light"/>
                <a:hlinkClick r:id="rId5"/>
              </a:rPr>
              <a:t>Diagrama Casos de Uso</a:t>
            </a:r>
            <a:endParaRPr/>
          </a:p>
          <a:p>
            <a:pPr marL="171450" marR="0" lvl="0" indent="-171450" algn="l" rtl="0">
              <a:spcBef>
                <a:spcPts val="0"/>
              </a:spcBef>
              <a:spcAft>
                <a:spcPts val="0"/>
              </a:spcAft>
              <a:buClr>
                <a:schemeClr val="dk1"/>
              </a:buClr>
              <a:buSzPts val="1400"/>
              <a:buFont typeface="Arial"/>
              <a:buChar char="•"/>
            </a:pPr>
            <a:r>
              <a:rPr lang="es-ES" sz="1400" u="sng">
                <a:solidFill>
                  <a:schemeClr val="hlink"/>
                </a:solidFill>
                <a:latin typeface="Work Sans Light"/>
                <a:ea typeface="Work Sans Light"/>
                <a:cs typeface="Work Sans Light"/>
                <a:sym typeface="Work Sans Light"/>
                <a:hlinkClick r:id="rId5"/>
              </a:rPr>
              <a:t>Casos de Uso Extendido</a:t>
            </a:r>
            <a:endParaRPr/>
          </a:p>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Diagrama de Clases</a:t>
            </a:r>
            <a:endParaRPr/>
          </a:p>
          <a:p>
            <a:pPr marL="171450" marR="0" lvl="0" indent="-171450" algn="l" rtl="0">
              <a:spcBef>
                <a:spcPts val="0"/>
              </a:spcBef>
              <a:spcAft>
                <a:spcPts val="0"/>
              </a:spcAft>
              <a:buClr>
                <a:schemeClr val="dk1"/>
              </a:buClr>
              <a:buSzPts val="1400"/>
              <a:buFont typeface="Arial"/>
              <a:buChar char="•"/>
            </a:pPr>
            <a:r>
              <a:rPr lang="es-ES" sz="1400" u="sng">
                <a:solidFill>
                  <a:schemeClr val="hlink"/>
                </a:solidFill>
                <a:latin typeface="Work Sans Light"/>
                <a:ea typeface="Work Sans Light"/>
                <a:cs typeface="Work Sans Light"/>
                <a:sym typeface="Work Sans Light"/>
                <a:hlinkClick r:id="rId6"/>
              </a:rPr>
              <a:t>Prototipo No Funcional</a:t>
            </a:r>
            <a:endParaRPr/>
          </a:p>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Patrón de Diseño</a:t>
            </a:r>
            <a:endParaRPr/>
          </a:p>
        </p:txBody>
      </p:sp>
      <p:grpSp>
        <p:nvGrpSpPr>
          <p:cNvPr id="180" name="Google Shape;180;p17"/>
          <p:cNvGrpSpPr/>
          <p:nvPr/>
        </p:nvGrpSpPr>
        <p:grpSpPr>
          <a:xfrm>
            <a:off x="1111717" y="1494678"/>
            <a:ext cx="3239167" cy="347863"/>
            <a:chOff x="668953" y="1494678"/>
            <a:chExt cx="3239167" cy="347863"/>
          </a:xfrm>
        </p:grpSpPr>
        <p:sp>
          <p:nvSpPr>
            <p:cNvPr id="181" name="Google Shape;181;p17"/>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2" name="Google Shape;182;p17"/>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ES" sz="1800" b="1">
                  <a:solidFill>
                    <a:srgbClr val="38AA00"/>
                  </a:solidFill>
                  <a:latin typeface="Work Sans Light"/>
                  <a:ea typeface="Work Sans Light"/>
                  <a:cs typeface="Work Sans Light"/>
                  <a:sym typeface="Work Sans Light"/>
                </a:rPr>
                <a:t>Primer Trimestre</a:t>
              </a:r>
              <a:endParaRPr/>
            </a:p>
          </p:txBody>
        </p:sp>
      </p:grpSp>
      <p:sp>
        <p:nvSpPr>
          <p:cNvPr id="183" name="Google Shape;183;p17"/>
          <p:cNvSpPr txBox="1"/>
          <p:nvPr/>
        </p:nvSpPr>
        <p:spPr>
          <a:xfrm>
            <a:off x="1366063" y="4602498"/>
            <a:ext cx="3854368" cy="203132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Modelo Entidad Relación</a:t>
            </a:r>
            <a:endParaRPr/>
          </a:p>
          <a:p>
            <a:pPr marL="285750" marR="0" lvl="0" indent="-2857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Modelo Relacional</a:t>
            </a:r>
            <a:endParaRPr/>
          </a:p>
          <a:p>
            <a:pPr marL="285750" marR="0" lvl="0" indent="-2857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Diccionario de Datos</a:t>
            </a:r>
            <a:endParaRPr/>
          </a:p>
          <a:p>
            <a:pPr marL="285750" marR="0" lvl="0" indent="-2857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Script de la BBDD</a:t>
            </a:r>
            <a:endParaRPr/>
          </a:p>
          <a:p>
            <a:pPr marL="285750" marR="0" lvl="0" indent="-2857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Sentencias DDL</a:t>
            </a:r>
            <a:endParaRPr/>
          </a:p>
          <a:p>
            <a:pPr marL="285750" marR="0" lvl="0" indent="-2857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Consultas DML</a:t>
            </a:r>
            <a:endParaRPr/>
          </a:p>
          <a:p>
            <a:pPr marL="285750" marR="0" lvl="0" indent="-2857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Automatización de la BBDD</a:t>
            </a:r>
            <a:endParaRPr/>
          </a:p>
          <a:p>
            <a:pPr marL="285750" marR="0" lvl="0" indent="-2857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Sistema de Información Web – Servidor Local</a:t>
            </a:r>
            <a:endParaRPr/>
          </a:p>
        </p:txBody>
      </p:sp>
      <p:grpSp>
        <p:nvGrpSpPr>
          <p:cNvPr id="184" name="Google Shape;184;p17"/>
          <p:cNvGrpSpPr/>
          <p:nvPr/>
        </p:nvGrpSpPr>
        <p:grpSpPr>
          <a:xfrm>
            <a:off x="1060822" y="4230357"/>
            <a:ext cx="3239167" cy="347863"/>
            <a:chOff x="668953" y="1494678"/>
            <a:chExt cx="3239167" cy="347863"/>
          </a:xfrm>
        </p:grpSpPr>
        <p:sp>
          <p:nvSpPr>
            <p:cNvPr id="185" name="Google Shape;185;p17"/>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6" name="Google Shape;186;p17"/>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ES" sz="1800" b="1">
                  <a:solidFill>
                    <a:srgbClr val="38AA00"/>
                  </a:solidFill>
                  <a:latin typeface="Work Sans Light"/>
                  <a:ea typeface="Work Sans Light"/>
                  <a:cs typeface="Work Sans Light"/>
                  <a:sym typeface="Work Sans Light"/>
                </a:rPr>
                <a:t>Segundo Trimestre</a:t>
              </a:r>
              <a:endParaRPr/>
            </a:p>
          </p:txBody>
        </p:sp>
      </p:grpSp>
      <p:grpSp>
        <p:nvGrpSpPr>
          <p:cNvPr id="187" name="Google Shape;187;p17"/>
          <p:cNvGrpSpPr/>
          <p:nvPr/>
        </p:nvGrpSpPr>
        <p:grpSpPr>
          <a:xfrm>
            <a:off x="4902545" y="2675450"/>
            <a:ext cx="3239167" cy="347863"/>
            <a:chOff x="668953" y="1494678"/>
            <a:chExt cx="3239167" cy="347863"/>
          </a:xfrm>
        </p:grpSpPr>
        <p:sp>
          <p:nvSpPr>
            <p:cNvPr id="188" name="Google Shape;188;p17"/>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 name="Google Shape;189;p17"/>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ES" sz="1800" b="1">
                  <a:solidFill>
                    <a:srgbClr val="38AA00"/>
                  </a:solidFill>
                  <a:latin typeface="Work Sans Light"/>
                  <a:ea typeface="Work Sans Light"/>
                  <a:cs typeface="Work Sans Light"/>
                  <a:sym typeface="Work Sans Light"/>
                </a:rPr>
                <a:t>Tercer Trimestre</a:t>
              </a:r>
              <a:endParaRPr/>
            </a:p>
          </p:txBody>
        </p:sp>
      </p:grpSp>
      <p:sp>
        <p:nvSpPr>
          <p:cNvPr id="190" name="Google Shape;190;p17"/>
          <p:cNvSpPr txBox="1"/>
          <p:nvPr/>
        </p:nvSpPr>
        <p:spPr>
          <a:xfrm>
            <a:off x="5138058" y="3116381"/>
            <a:ext cx="3854368" cy="523220"/>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Planeación de Pruebas</a:t>
            </a:r>
            <a:endParaRPr/>
          </a:p>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Ejecución de Pruebas</a:t>
            </a:r>
            <a:endParaRPr/>
          </a:p>
        </p:txBody>
      </p:sp>
      <p:grpSp>
        <p:nvGrpSpPr>
          <p:cNvPr id="191" name="Google Shape;191;p17"/>
          <p:cNvGrpSpPr/>
          <p:nvPr/>
        </p:nvGrpSpPr>
        <p:grpSpPr>
          <a:xfrm>
            <a:off x="4909555" y="4722219"/>
            <a:ext cx="3239167" cy="347863"/>
            <a:chOff x="668953" y="1494678"/>
            <a:chExt cx="3239167" cy="347863"/>
          </a:xfrm>
        </p:grpSpPr>
        <p:sp>
          <p:nvSpPr>
            <p:cNvPr id="192" name="Google Shape;192;p17"/>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3" name="Google Shape;193;p17"/>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ES" sz="1800" b="1">
                  <a:solidFill>
                    <a:srgbClr val="38AA00"/>
                  </a:solidFill>
                  <a:latin typeface="Work Sans Light"/>
                  <a:ea typeface="Work Sans Light"/>
                  <a:cs typeface="Work Sans Light"/>
                  <a:sym typeface="Work Sans Light"/>
                </a:rPr>
                <a:t>Cuarto Trimestre</a:t>
              </a:r>
              <a:endParaRPr/>
            </a:p>
          </p:txBody>
        </p:sp>
      </p:grpSp>
      <p:sp>
        <p:nvSpPr>
          <p:cNvPr id="194" name="Google Shape;194;p17"/>
          <p:cNvSpPr txBox="1"/>
          <p:nvPr/>
        </p:nvSpPr>
        <p:spPr>
          <a:xfrm>
            <a:off x="5138058" y="5219739"/>
            <a:ext cx="3854368" cy="7386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Manual de Instalación </a:t>
            </a:r>
            <a:endParaRPr/>
          </a:p>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Configuración del Servidor de Aplicaciones</a:t>
            </a:r>
            <a:endParaRPr/>
          </a:p>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Configuración del Servidor de BBDD</a:t>
            </a:r>
            <a:endParaRPr/>
          </a:p>
        </p:txBody>
      </p:sp>
      <p:grpSp>
        <p:nvGrpSpPr>
          <p:cNvPr id="195" name="Google Shape;195;p17"/>
          <p:cNvGrpSpPr/>
          <p:nvPr/>
        </p:nvGrpSpPr>
        <p:grpSpPr>
          <a:xfrm>
            <a:off x="8350341" y="3568215"/>
            <a:ext cx="3239167" cy="347863"/>
            <a:chOff x="668953" y="1494678"/>
            <a:chExt cx="3239167" cy="347863"/>
          </a:xfrm>
        </p:grpSpPr>
        <p:sp>
          <p:nvSpPr>
            <p:cNvPr id="196" name="Google Shape;196;p17"/>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17"/>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ES" sz="1800" b="1">
                  <a:solidFill>
                    <a:srgbClr val="38AA00"/>
                  </a:solidFill>
                  <a:latin typeface="Work Sans Light"/>
                  <a:ea typeface="Work Sans Light"/>
                  <a:cs typeface="Work Sans Light"/>
                  <a:sym typeface="Work Sans Light"/>
                </a:rPr>
                <a:t>Quinto Trimestre</a:t>
              </a:r>
              <a:endParaRPr/>
            </a:p>
          </p:txBody>
        </p:sp>
      </p:grpSp>
      <p:sp>
        <p:nvSpPr>
          <p:cNvPr id="198" name="Google Shape;198;p17"/>
          <p:cNvSpPr txBox="1"/>
          <p:nvPr/>
        </p:nvSpPr>
        <p:spPr>
          <a:xfrm>
            <a:off x="8578844" y="4065735"/>
            <a:ext cx="2750090" cy="7386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Manual de Usuario</a:t>
            </a:r>
            <a:endParaRPr/>
          </a:p>
          <a:p>
            <a:pPr marL="171450" marR="0" lvl="0" indent="-171450" algn="l" rtl="0">
              <a:spcBef>
                <a:spcPts val="0"/>
              </a:spcBef>
              <a:spcAft>
                <a:spcPts val="0"/>
              </a:spcAft>
              <a:buClr>
                <a:schemeClr val="dk1"/>
              </a:buClr>
              <a:buSzPts val="1400"/>
              <a:buFont typeface="Arial"/>
              <a:buChar char="•"/>
            </a:pPr>
            <a:r>
              <a:rPr lang="es-ES" sz="1400">
                <a:solidFill>
                  <a:schemeClr val="dk1"/>
                </a:solidFill>
                <a:latin typeface="Work Sans Light"/>
                <a:ea typeface="Work Sans Light"/>
                <a:cs typeface="Work Sans Light"/>
                <a:sym typeface="Work Sans Light"/>
              </a:rPr>
              <a:t>Sistema de Información Web – Servidor Externo</a:t>
            </a:r>
            <a:endParaRPr/>
          </a:p>
        </p:txBody>
      </p:sp>
      <p:pic>
        <p:nvPicPr>
          <p:cNvPr id="199" name="Google Shape;199;p17"/>
          <p:cNvPicPr preferRelativeResize="0"/>
          <p:nvPr/>
        </p:nvPicPr>
        <p:blipFill>
          <a:blip r:embed="rId7">
            <a:alphaModFix/>
          </a:blip>
          <a:stretch>
            <a:fillRect/>
          </a:stretch>
        </p:blipFill>
        <p:spPr>
          <a:xfrm>
            <a:off x="8694350" y="508475"/>
            <a:ext cx="1045649" cy="698350"/>
          </a:xfrm>
          <a:prstGeom prst="rect">
            <a:avLst/>
          </a:prstGeom>
          <a:noFill/>
          <a:ln>
            <a:noFill/>
          </a:ln>
        </p:spPr>
      </p:pic>
      <p:pic>
        <p:nvPicPr>
          <p:cNvPr id="200" name="Google Shape;200;p17"/>
          <p:cNvPicPr preferRelativeResize="0"/>
          <p:nvPr/>
        </p:nvPicPr>
        <p:blipFill>
          <a:blip r:embed="rId8">
            <a:alphaModFix/>
          </a:blip>
          <a:stretch>
            <a:fillRect/>
          </a:stretch>
        </p:blipFill>
        <p:spPr>
          <a:xfrm>
            <a:off x="9716775" y="508475"/>
            <a:ext cx="1196699" cy="698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pic>
        <p:nvPicPr>
          <p:cNvPr id="205" name="Google Shape;205;p18"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
        <p:cNvGrpSpPr/>
        <p:nvPr/>
      </p:nvGrpSpPr>
      <p:grpSpPr>
        <a:xfrm>
          <a:off x="0" y="0"/>
          <a:ext cx="0" cy="0"/>
          <a:chOff x="0" y="0"/>
          <a:chExt cx="0" cy="0"/>
        </a:xfrm>
      </p:grpSpPr>
      <p:sp>
        <p:nvSpPr>
          <p:cNvPr id="107" name="Google Shape;107;p2"/>
          <p:cNvSpPr txBox="1"/>
          <p:nvPr/>
        </p:nvSpPr>
        <p:spPr>
          <a:xfrm>
            <a:off x="445254" y="1770756"/>
            <a:ext cx="11301491"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ES" sz="3600">
                <a:solidFill>
                  <a:schemeClr val="lt1"/>
                </a:solidFill>
                <a:latin typeface="Work Sans Light"/>
                <a:ea typeface="Work Sans Light"/>
                <a:cs typeface="Work Sans Light"/>
                <a:sym typeface="Work Sans Light"/>
              </a:rPr>
              <a:t>SISTEMA DE GESTIÓN Y CONTROL DE INVENTARIO </a:t>
            </a:r>
            <a:endParaRPr/>
          </a:p>
          <a:p>
            <a:pPr marL="0" marR="0" lvl="0" indent="0" algn="ctr" rtl="0">
              <a:spcBef>
                <a:spcPts val="0"/>
              </a:spcBef>
              <a:spcAft>
                <a:spcPts val="0"/>
              </a:spcAft>
              <a:buNone/>
            </a:pPr>
            <a:r>
              <a:rPr lang="es-ES" sz="3600">
                <a:solidFill>
                  <a:schemeClr val="lt1"/>
                </a:solidFill>
                <a:latin typeface="Work Sans Light"/>
                <a:ea typeface="Work Sans Light"/>
                <a:cs typeface="Work Sans Light"/>
                <a:sym typeface="Work Sans Light"/>
              </a:rPr>
              <a:t>AXXION SYSTEM</a:t>
            </a:r>
            <a:endParaRPr/>
          </a:p>
        </p:txBody>
      </p:sp>
      <p:cxnSp>
        <p:nvCxnSpPr>
          <p:cNvPr id="108" name="Google Shape;108;p2"/>
          <p:cNvCxnSpPr/>
          <p:nvPr/>
        </p:nvCxnSpPr>
        <p:spPr>
          <a:xfrm>
            <a:off x="5227899" y="3321934"/>
            <a:ext cx="1736203" cy="0"/>
          </a:xfrm>
          <a:prstGeom prst="straightConnector1">
            <a:avLst/>
          </a:prstGeom>
          <a:noFill/>
          <a:ln w="9525" cap="flat" cmpd="sng">
            <a:solidFill>
              <a:schemeClr val="lt1"/>
            </a:solidFill>
            <a:prstDash val="solid"/>
            <a:miter lim="800000"/>
            <a:headEnd type="none" w="sm" len="sm"/>
            <a:tailEnd type="none" w="sm" len="sm"/>
          </a:ln>
        </p:spPr>
      </p:cxnSp>
      <p:sp>
        <p:nvSpPr>
          <p:cNvPr id="109" name="Google Shape;109;p2"/>
          <p:cNvSpPr txBox="1"/>
          <p:nvPr/>
        </p:nvSpPr>
        <p:spPr>
          <a:xfrm>
            <a:off x="4168816" y="3463724"/>
            <a:ext cx="3854368"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ES" sz="1600">
                <a:solidFill>
                  <a:schemeClr val="lt1"/>
                </a:solidFill>
                <a:latin typeface="Work Sans Light"/>
                <a:ea typeface="Work Sans Light"/>
                <a:cs typeface="Work Sans Light"/>
                <a:sym typeface="Work Sans Light"/>
              </a:rPr>
              <a:t>Cristian Camilo Cifuentes Gaona</a:t>
            </a:r>
            <a:endParaRPr/>
          </a:p>
          <a:p>
            <a:pPr marL="0" marR="0" lvl="0" indent="0" algn="ctr" rtl="0">
              <a:spcBef>
                <a:spcPts val="0"/>
              </a:spcBef>
              <a:spcAft>
                <a:spcPts val="0"/>
              </a:spcAft>
              <a:buNone/>
            </a:pPr>
            <a:r>
              <a:rPr lang="es-ES" sz="1600">
                <a:solidFill>
                  <a:schemeClr val="lt1"/>
                </a:solidFill>
                <a:latin typeface="Work Sans Light"/>
                <a:ea typeface="Work Sans Light"/>
                <a:cs typeface="Work Sans Light"/>
                <a:sym typeface="Work Sans Light"/>
              </a:rPr>
              <a:t>Julián Andrés Vargas Aguilar</a:t>
            </a:r>
            <a:endParaRPr/>
          </a:p>
          <a:p>
            <a:pPr marL="0" marR="0" lvl="0" indent="0" algn="ctr" rtl="0">
              <a:spcBef>
                <a:spcPts val="0"/>
              </a:spcBef>
              <a:spcAft>
                <a:spcPts val="0"/>
              </a:spcAft>
              <a:buNone/>
            </a:pPr>
            <a:r>
              <a:rPr lang="es-ES" sz="1600">
                <a:solidFill>
                  <a:schemeClr val="lt1"/>
                </a:solidFill>
                <a:latin typeface="Work Sans Light"/>
                <a:ea typeface="Work Sans Light"/>
                <a:cs typeface="Work Sans Light"/>
                <a:sym typeface="Work Sans Light"/>
              </a:rPr>
              <a:t>Rudver Guependo Vanegas </a:t>
            </a:r>
            <a:endParaRPr/>
          </a:p>
        </p:txBody>
      </p:sp>
      <p:sp>
        <p:nvSpPr>
          <p:cNvPr id="110" name="Google Shape;110;p2"/>
          <p:cNvSpPr txBox="1"/>
          <p:nvPr/>
        </p:nvSpPr>
        <p:spPr>
          <a:xfrm>
            <a:off x="1068888" y="5279998"/>
            <a:ext cx="10054224" cy="107721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ES" sz="1600" b="1">
                <a:solidFill>
                  <a:schemeClr val="lt1"/>
                </a:solidFill>
                <a:latin typeface="Work Sans Light"/>
                <a:ea typeface="Work Sans Light"/>
                <a:cs typeface="Work Sans Light"/>
                <a:sym typeface="Work Sans Light"/>
              </a:rPr>
              <a:t>Servicio Nacional de Aprendizaje –SENA, Centro de Electricidad Electrónica y Telecomunicaciones</a:t>
            </a:r>
            <a:endParaRPr/>
          </a:p>
          <a:p>
            <a:pPr marL="0" marR="0" lvl="0" indent="0" algn="ctr" rtl="0">
              <a:spcBef>
                <a:spcPts val="0"/>
              </a:spcBef>
              <a:spcAft>
                <a:spcPts val="0"/>
              </a:spcAft>
              <a:buNone/>
            </a:pPr>
            <a:r>
              <a:rPr lang="es-ES" sz="1600" b="1">
                <a:solidFill>
                  <a:schemeClr val="lt1"/>
                </a:solidFill>
                <a:latin typeface="Work Sans Light"/>
                <a:ea typeface="Work Sans Light"/>
                <a:cs typeface="Work Sans Light"/>
                <a:sym typeface="Work Sans Light"/>
              </a:rPr>
              <a:t>Técnico en Programación de Software - TPS, Primer Trimestre</a:t>
            </a:r>
            <a:endParaRPr/>
          </a:p>
          <a:p>
            <a:pPr marL="0" marR="0" lvl="0" indent="0" algn="ctr" rtl="0">
              <a:spcBef>
                <a:spcPts val="0"/>
              </a:spcBef>
              <a:spcAft>
                <a:spcPts val="0"/>
              </a:spcAft>
              <a:buNone/>
            </a:pPr>
            <a:r>
              <a:rPr lang="es-ES" sz="1600" b="1">
                <a:solidFill>
                  <a:schemeClr val="lt1"/>
                </a:solidFill>
                <a:latin typeface="Work Sans Light"/>
                <a:ea typeface="Work Sans Light"/>
                <a:cs typeface="Work Sans Light"/>
                <a:sym typeface="Work Sans Light"/>
              </a:rPr>
              <a:t>Instructor Albeiro Ramos</a:t>
            </a:r>
            <a:endParaRPr/>
          </a:p>
          <a:p>
            <a:pPr marL="0" marR="0" lvl="0" indent="0" algn="ctr" rtl="0">
              <a:spcBef>
                <a:spcPts val="0"/>
              </a:spcBef>
              <a:spcAft>
                <a:spcPts val="0"/>
              </a:spcAft>
              <a:buNone/>
            </a:pPr>
            <a:r>
              <a:rPr lang="es-ES" sz="1600" b="1">
                <a:solidFill>
                  <a:schemeClr val="lt1"/>
                </a:solidFill>
                <a:latin typeface="Work Sans Light"/>
                <a:ea typeface="Work Sans Light"/>
                <a:cs typeface="Work Sans Light"/>
                <a:sym typeface="Work Sans Light"/>
              </a:rPr>
              <a:t>Bogotá, 25 de marzo de 2023</a:t>
            </a:r>
            <a:endParaRPr sz="1600" b="1">
              <a:solidFill>
                <a:schemeClr val="lt1"/>
              </a:solidFill>
              <a:latin typeface="Work Sans Light"/>
              <a:ea typeface="Work Sans Light"/>
              <a:cs typeface="Work Sans Light"/>
              <a:sym typeface="Work Sa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6" name="Google Shape;116;p3"/>
          <p:cNvSpPr/>
          <p:nvPr/>
        </p:nvSpPr>
        <p:spPr>
          <a:xfrm>
            <a:off x="1157468" y="2685327"/>
            <a:ext cx="2939970"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7" name="Google Shape;117;p3"/>
          <p:cNvSpPr txBox="1"/>
          <p:nvPr/>
        </p:nvSpPr>
        <p:spPr>
          <a:xfrm>
            <a:off x="330520" y="-1"/>
            <a:ext cx="3514800" cy="6765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600"/>
              <a:buFont typeface="Work Sans Light"/>
              <a:buNone/>
            </a:pPr>
            <a:r>
              <a:rPr lang="es-ES" sz="3600">
                <a:solidFill>
                  <a:srgbClr val="38AA00"/>
                </a:solidFill>
                <a:latin typeface="Work Sans Light"/>
                <a:ea typeface="Work Sans Light"/>
                <a:cs typeface="Work Sans Light"/>
                <a:sym typeface="Work Sans Light"/>
              </a:rPr>
              <a:t>Introducción</a:t>
            </a:r>
            <a:endParaRPr/>
          </a:p>
        </p:txBody>
      </p:sp>
      <p:sp>
        <p:nvSpPr>
          <p:cNvPr id="118" name="Google Shape;118;p3"/>
          <p:cNvSpPr txBox="1"/>
          <p:nvPr/>
        </p:nvSpPr>
        <p:spPr>
          <a:xfrm>
            <a:off x="330525" y="445125"/>
            <a:ext cx="6260700" cy="7726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1600" dirty="0">
                <a:solidFill>
                  <a:schemeClr val="dk1"/>
                </a:solidFill>
                <a:latin typeface="Work Sans Light"/>
                <a:ea typeface="Work Sans Light"/>
                <a:cs typeface="Work Sans Light"/>
                <a:sym typeface="Work Sans Light"/>
              </a:rPr>
              <a:t>En el dinámico sector de producción de eventos y audiovisuales, la eficiencia operativa es un factor crítico de éxito. Nuestra propuesta se centra en la división "Soluciones Tecnológicas Avanzadas para Eventos y Producciones" de la empresa Teleperformance, una entidad líder en el alquiler de equipos audiovisuales y de producción de alta gama a nivel nacional. El producto que presentamos, denominado AXXION SYSTEM, es un Sistema de Información Web diseñado a medida para responder a las complejas necesidades de gestión de activos tecnológicos en este entorno exigente.</a:t>
            </a: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600" dirty="0">
                <a:solidFill>
                  <a:schemeClr val="dk1"/>
                </a:solidFill>
                <a:latin typeface="Work Sans Light"/>
                <a:ea typeface="Work Sans Light"/>
                <a:cs typeface="Work Sans Light"/>
                <a:sym typeface="Work Sans Light"/>
              </a:rPr>
              <a:t>"En esta presentación, expondremos el problema central que AXXION SYSTEM busca resolver: la ineficiencia generada por el seguimiento manual de inventario, la lentitud en los procesos de alquiler y la gestión inconsistente del mantenimiento. </a:t>
            </a: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600" dirty="0">
                <a:solidFill>
                  <a:schemeClr val="dk1"/>
                </a:solidFill>
                <a:latin typeface="Work Sans Light"/>
                <a:ea typeface="Work Sans Light"/>
                <a:cs typeface="Work Sans Light"/>
                <a:sym typeface="Work Sans Light"/>
              </a:rPr>
              <a:t>A continuación, definiremos los Objetivos del proyecto, tanto generales como específicos, que guían su desarrollo. Explicaremos la Justificación de la solución, destacando su aporte estratégico y operativo. </a:t>
            </a: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600" dirty="0">
                <a:solidFill>
                  <a:schemeClr val="dk1"/>
                </a:solidFill>
                <a:latin typeface="Work Sans Light"/>
                <a:ea typeface="Work Sans Light"/>
                <a:cs typeface="Work Sans Light"/>
                <a:sym typeface="Work Sans Light"/>
              </a:rPr>
              <a:t>Finalmente, delimitaremos el Alcance del sistema, aclarando sus funcionalidades clave y lo que queda fuera de su ámbito para ofrecer una visión clara y completa del proyecto."</a:t>
            </a: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p:txBody>
      </p:sp>
      <p:pic>
        <p:nvPicPr>
          <p:cNvPr id="4100" name="Picture 4" descr="The Importance of Electronic Gadgets - XamTrade">
            <a:extLst>
              <a:ext uri="{FF2B5EF4-FFF2-40B4-BE49-F238E27FC236}">
                <a16:creationId xmlns:a16="http://schemas.microsoft.com/office/drawing/2014/main" id="{8DE9CF6A-935C-DC9B-DF41-A8E23EA42B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1224" y="0"/>
            <a:ext cx="5600775"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2"/>
        <p:cNvGrpSpPr/>
        <p:nvPr/>
      </p:nvGrpSpPr>
      <p:grpSpPr>
        <a:xfrm>
          <a:off x="0" y="0"/>
          <a:ext cx="0" cy="0"/>
          <a:chOff x="0" y="0"/>
          <a:chExt cx="0" cy="0"/>
        </a:xfrm>
      </p:grpSpPr>
      <p:sp>
        <p:nvSpPr>
          <p:cNvPr id="123" name="Google Shape;123;p6"/>
          <p:cNvSpPr txBox="1"/>
          <p:nvPr/>
        </p:nvSpPr>
        <p:spPr>
          <a:xfrm>
            <a:off x="456236" y="457723"/>
            <a:ext cx="1051560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C0C0C"/>
              </a:buClr>
              <a:buSzPts val="4400"/>
              <a:buFont typeface="Work Sans Medium"/>
              <a:buNone/>
            </a:pPr>
            <a:r>
              <a:rPr lang="es-ES" sz="4400">
                <a:solidFill>
                  <a:srgbClr val="0C0C0C"/>
                </a:solidFill>
                <a:latin typeface="Work Sans Medium"/>
                <a:ea typeface="Work Sans Medium"/>
                <a:cs typeface="Work Sans Medium"/>
                <a:sym typeface="Work Sans Medium"/>
              </a:rPr>
              <a:t>Problema</a:t>
            </a:r>
            <a:endParaRPr/>
          </a:p>
        </p:txBody>
      </p:sp>
      <p:sp>
        <p:nvSpPr>
          <p:cNvPr id="124" name="Google Shape;124;p6"/>
          <p:cNvSpPr txBox="1"/>
          <p:nvPr/>
        </p:nvSpPr>
        <p:spPr>
          <a:xfrm>
            <a:off x="167080" y="1558285"/>
            <a:ext cx="11447293" cy="43396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1200" dirty="0">
                <a:solidFill>
                  <a:schemeClr val="dk1"/>
                </a:solidFill>
                <a:latin typeface="Work Sans Light"/>
                <a:ea typeface="Work Sans Light"/>
                <a:cs typeface="Work Sans Light"/>
                <a:sym typeface="Work Sans Light"/>
              </a:rPr>
              <a:t>Teleperformance, con su división "Soluciones Tecnológicas Avanzadas para Eventos y Producciones" ubicada en Bogotá, se dedica al alquiler de equipos audiovisuales y de producción de alta gama. Su mercado abarca productoras de eventos, agencias de marketing y empresas de producción audiovisual a nivel nacional, ofreciendo tecnología de punta para proyectos de diversa envergadura.</a:t>
            </a:r>
            <a:endParaRPr dirty="0"/>
          </a:p>
          <a:p>
            <a:pPr marL="0" marR="0" lvl="0" indent="0" algn="l" rtl="0">
              <a:spcBef>
                <a:spcPts val="0"/>
              </a:spcBef>
              <a:spcAft>
                <a:spcPts val="0"/>
              </a:spcAft>
              <a:buNone/>
            </a:pPr>
            <a:endParaRPr sz="12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dirty="0">
                <a:solidFill>
                  <a:schemeClr val="dk1"/>
                </a:solidFill>
                <a:latin typeface="Work Sans Light"/>
                <a:ea typeface="Work Sans Light"/>
                <a:cs typeface="Work Sans Light"/>
                <a:sym typeface="Work Sans Light"/>
              </a:rPr>
              <a:t>Se intervendrán principalmente tres procesos críticos:</a:t>
            </a:r>
            <a:endParaRPr dirty="0"/>
          </a:p>
          <a:p>
            <a:pPr marL="285750" marR="0" lvl="0" indent="-285750" algn="l" rtl="0">
              <a:spcBef>
                <a:spcPts val="0"/>
              </a:spcBef>
              <a:spcAft>
                <a:spcPts val="0"/>
              </a:spcAft>
              <a:buClr>
                <a:schemeClr val="dk1"/>
              </a:buClr>
              <a:buSzPts val="1200"/>
              <a:buFont typeface="Arial"/>
              <a:buChar char="•"/>
            </a:pPr>
            <a:r>
              <a:rPr lang="es-ES" sz="1200" dirty="0">
                <a:solidFill>
                  <a:schemeClr val="dk1"/>
                </a:solidFill>
                <a:latin typeface="Work Sans Light"/>
                <a:ea typeface="Work Sans Light"/>
                <a:cs typeface="Work Sans Light"/>
                <a:sym typeface="Work Sans Light"/>
              </a:rPr>
              <a:t>Gestión del Ciclo de Vida del Inventario de Activos Tecnológicos.</a:t>
            </a:r>
            <a:endParaRPr dirty="0"/>
          </a:p>
          <a:p>
            <a:pPr marL="285750" marR="0" lvl="0" indent="-285750" algn="l" rtl="0">
              <a:spcBef>
                <a:spcPts val="0"/>
              </a:spcBef>
              <a:spcAft>
                <a:spcPts val="0"/>
              </a:spcAft>
              <a:buClr>
                <a:schemeClr val="dk1"/>
              </a:buClr>
              <a:buSzPts val="1200"/>
              <a:buFont typeface="Arial"/>
              <a:buChar char="•"/>
            </a:pPr>
            <a:r>
              <a:rPr lang="es-ES" sz="1200" dirty="0">
                <a:solidFill>
                  <a:schemeClr val="dk1"/>
                </a:solidFill>
                <a:latin typeface="Work Sans Light"/>
                <a:ea typeface="Work Sans Light"/>
                <a:cs typeface="Work Sans Light"/>
                <a:sym typeface="Work Sans Light"/>
              </a:rPr>
              <a:t>Gestión Comercial y Operativa del Alquiler.</a:t>
            </a:r>
            <a:endParaRPr dirty="0"/>
          </a:p>
          <a:p>
            <a:pPr marL="285750" marR="0" lvl="0" indent="-285750" algn="l" rtl="0">
              <a:spcBef>
                <a:spcPts val="0"/>
              </a:spcBef>
              <a:spcAft>
                <a:spcPts val="0"/>
              </a:spcAft>
              <a:buClr>
                <a:schemeClr val="dk1"/>
              </a:buClr>
              <a:buSzPts val="1200"/>
              <a:buFont typeface="Arial"/>
              <a:buChar char="•"/>
            </a:pPr>
            <a:r>
              <a:rPr lang="es-ES" sz="1200" dirty="0">
                <a:solidFill>
                  <a:schemeClr val="dk1"/>
                </a:solidFill>
                <a:latin typeface="Work Sans Light"/>
                <a:ea typeface="Work Sans Light"/>
                <a:cs typeface="Work Sans Light"/>
                <a:sym typeface="Work Sans Light"/>
              </a:rPr>
              <a:t>Gestión del Mantenimiento y Estado de los Activos.</a:t>
            </a:r>
            <a:endParaRPr dirty="0"/>
          </a:p>
          <a:p>
            <a:pPr marL="285750" marR="0" lvl="0" indent="-209550" algn="l" rtl="0">
              <a:spcBef>
                <a:spcPts val="0"/>
              </a:spcBef>
              <a:spcAft>
                <a:spcPts val="0"/>
              </a:spcAft>
              <a:buClr>
                <a:schemeClr val="dk1"/>
              </a:buClr>
              <a:buSzPts val="1200"/>
              <a:buFont typeface="Arial"/>
              <a:buNone/>
            </a:pPr>
            <a:endParaRPr sz="12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dirty="0">
                <a:solidFill>
                  <a:schemeClr val="dk1"/>
                </a:solidFill>
                <a:latin typeface="Work Sans Light"/>
                <a:ea typeface="Work Sans Light"/>
                <a:cs typeface="Work Sans Light"/>
                <a:sym typeface="Work Sans Light"/>
              </a:rPr>
              <a:t>La recolección de datos se realizó mediante encuestas (cuestionarios estructurados). Estas fueron aplicadas a personal clave: Gerentes de Operaciones, Coordinadores de Almacén, Técnicos y Ejecutivos de Cuentas de Alquiler.</a:t>
            </a:r>
            <a:endParaRPr dirty="0"/>
          </a:p>
          <a:p>
            <a:pPr marL="0" marR="0" lvl="0" indent="0" algn="l" rtl="0">
              <a:spcBef>
                <a:spcPts val="0"/>
              </a:spcBef>
              <a:spcAft>
                <a:spcPts val="0"/>
              </a:spcAft>
              <a:buNone/>
            </a:pPr>
            <a:endParaRPr sz="12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dirty="0">
                <a:solidFill>
                  <a:schemeClr val="dk1"/>
                </a:solidFill>
                <a:latin typeface="Work Sans Light"/>
                <a:ea typeface="Work Sans Light"/>
                <a:cs typeface="Work Sans Light"/>
                <a:sym typeface="Work Sans Light"/>
              </a:rPr>
              <a:t>Actualmente, el seguimiento del inventario se realiza con hojas de cálculo compartidas y registros manuales, lo que ocasiona discrepancias frecuentes entre el stock físico y el registrado. La falta de visibilidad en tiempo real sobre la ubicación exacta y el estado de cada activo (por número de serie) dificulta la planificación, genera retrasos en la preparación de equipos y aumenta el riesgo de pérdidas o doble asignación. </a:t>
            </a:r>
            <a:endParaRPr dirty="0"/>
          </a:p>
          <a:p>
            <a:pPr marL="0" marR="0" lvl="0" indent="0" algn="l" rtl="0">
              <a:spcBef>
                <a:spcPts val="0"/>
              </a:spcBef>
              <a:spcAft>
                <a:spcPts val="0"/>
              </a:spcAft>
              <a:buNone/>
            </a:pPr>
            <a:endParaRPr sz="12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dirty="0">
                <a:solidFill>
                  <a:schemeClr val="dk1"/>
                </a:solidFill>
                <a:latin typeface="Work Sans Light"/>
                <a:ea typeface="Work Sans Light"/>
                <a:cs typeface="Work Sans Light"/>
                <a:sym typeface="Work Sans Light"/>
              </a:rPr>
              <a:t>La creación de cotizaciones y pedidos de alquiler es un proceso lento, ya que los Ejecutivos de Cuentas deben consultar múltiples fuentes (emails, hojas de cálculo, preguntar a almacén) para confirmar la disponibilidad de equipos específicos. Los procesos de check-out y check-in dependen de formularios en papel, lo que retrasa la actualización del estado de los equipos y la facturación.</a:t>
            </a:r>
            <a:endParaRPr dirty="0"/>
          </a:p>
          <a:p>
            <a:pPr marL="0" marR="0" lvl="0" indent="0" algn="l" rtl="0">
              <a:spcBef>
                <a:spcPts val="0"/>
              </a:spcBef>
              <a:spcAft>
                <a:spcPts val="0"/>
              </a:spcAft>
              <a:buNone/>
            </a:pPr>
            <a:endParaRPr sz="1200"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dirty="0">
                <a:solidFill>
                  <a:schemeClr val="dk1"/>
                </a:solidFill>
                <a:latin typeface="Work Sans Light"/>
                <a:ea typeface="Work Sans Light"/>
                <a:cs typeface="Work Sans Light"/>
                <a:sym typeface="Work Sans Light"/>
              </a:rPr>
              <a:t>La programación y seguimiento del mantenimiento preventivo es inconsistente, basándose en recordatorios manuales y la memoria del personal técnico. El registro de mantenimientos correctivos y el historial de reparaciones por activo es fragmentado, dificultando la identificación de equipos problemáticos o la planificación de reemplazos.</a:t>
            </a:r>
            <a:endParaRPr sz="1200" dirty="0">
              <a:solidFill>
                <a:schemeClr val="dk1"/>
              </a:solidFill>
              <a:latin typeface="Work Sans Light"/>
              <a:ea typeface="Work Sans Light"/>
              <a:cs typeface="Work Sans Light"/>
              <a:sym typeface="Work Sans Light"/>
            </a:endParaRPr>
          </a:p>
        </p:txBody>
      </p:sp>
      <p:pic>
        <p:nvPicPr>
          <p:cNvPr id="125" name="Google Shape;125;p6"/>
          <p:cNvPicPr preferRelativeResize="0"/>
          <p:nvPr/>
        </p:nvPicPr>
        <p:blipFill>
          <a:blip r:embed="rId4">
            <a:alphaModFix/>
          </a:blip>
          <a:stretch>
            <a:fillRect/>
          </a:stretch>
        </p:blipFill>
        <p:spPr>
          <a:xfrm>
            <a:off x="10057745" y="457730"/>
            <a:ext cx="874605" cy="6766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7"/>
          <p:cNvSpPr/>
          <p:nvPr/>
        </p:nvSpPr>
        <p:spPr>
          <a:xfrm>
            <a:off x="1314043" y="593940"/>
            <a:ext cx="3527266"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1" name="Google Shape;131;p7"/>
          <p:cNvSpPr txBox="1"/>
          <p:nvPr/>
        </p:nvSpPr>
        <p:spPr>
          <a:xfrm>
            <a:off x="1039184" y="310961"/>
            <a:ext cx="4076985"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ES" sz="3200">
                <a:solidFill>
                  <a:srgbClr val="38AA00"/>
                </a:solidFill>
                <a:latin typeface="Work Sans Light"/>
                <a:ea typeface="Work Sans Light"/>
                <a:cs typeface="Work Sans Light"/>
                <a:sym typeface="Work Sans Light"/>
              </a:rPr>
              <a:t>Objetivo General</a:t>
            </a:r>
            <a:endParaRPr/>
          </a:p>
        </p:txBody>
      </p:sp>
      <p:sp>
        <p:nvSpPr>
          <p:cNvPr id="132" name="Google Shape;132;p7"/>
          <p:cNvSpPr txBox="1"/>
          <p:nvPr/>
        </p:nvSpPr>
        <p:spPr>
          <a:xfrm>
            <a:off x="556218" y="1286827"/>
            <a:ext cx="5042916"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Desarrollar un Sistema de Información Web denominado "AXXION SYSTEM" para la automatización y optimización de los procesos de gestión del ciclo de vida del inventario de activos tecnológicos</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la gestión comercial y operativa del alquiler, y la gestión del mantenimiento y estado de los activos en la división "Soluciones Tecnológicas Avanzadas para Eventos y Producciones" de la empresa Teleperformance.</a:t>
            </a:r>
            <a:endParaRPr sz="1200">
              <a:solidFill>
                <a:schemeClr val="dk1"/>
              </a:solidFill>
              <a:latin typeface="Work Sans Light"/>
              <a:ea typeface="Work Sans Light"/>
              <a:cs typeface="Work Sans Light"/>
              <a:sym typeface="Work Sans Light"/>
            </a:endParaRPr>
          </a:p>
        </p:txBody>
      </p:sp>
      <p:pic>
        <p:nvPicPr>
          <p:cNvPr id="1028" name="Picture 4" descr="Gestión de personal, definición de perspectivas, orientación a ...">
            <a:extLst>
              <a:ext uri="{FF2B5EF4-FFF2-40B4-BE49-F238E27FC236}">
                <a16:creationId xmlns:a16="http://schemas.microsoft.com/office/drawing/2014/main" id="{94B08A07-604B-49AC-C42B-624FC68D5E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5000" y="0"/>
            <a:ext cx="6477000" cy="672253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9" name="Google Shape;139;p8"/>
          <p:cNvSpPr/>
          <p:nvPr/>
        </p:nvSpPr>
        <p:spPr>
          <a:xfrm>
            <a:off x="832815" y="333997"/>
            <a:ext cx="4166093"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0" name="Google Shape;140;p8"/>
          <p:cNvSpPr txBox="1"/>
          <p:nvPr/>
        </p:nvSpPr>
        <p:spPr>
          <a:xfrm>
            <a:off x="921924" y="76070"/>
            <a:ext cx="4076985"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ES" sz="3200">
                <a:solidFill>
                  <a:srgbClr val="38AA00"/>
                </a:solidFill>
                <a:latin typeface="Work Sans Light"/>
                <a:ea typeface="Work Sans Light"/>
                <a:cs typeface="Work Sans Light"/>
                <a:sym typeface="Work Sans Light"/>
              </a:rPr>
              <a:t>Objetivo Específicos</a:t>
            </a:r>
            <a:endParaRPr/>
          </a:p>
        </p:txBody>
      </p:sp>
      <p:sp>
        <p:nvSpPr>
          <p:cNvPr id="141" name="Google Shape;141;p8"/>
          <p:cNvSpPr txBox="1"/>
          <p:nvPr/>
        </p:nvSpPr>
        <p:spPr>
          <a:xfrm>
            <a:off x="627665" y="1010595"/>
            <a:ext cx="4834800" cy="4186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a:latin typeface="Work Sans Light"/>
                <a:ea typeface="Work Sans Light"/>
                <a:cs typeface="Work Sans Light"/>
                <a:sym typeface="Work Sans Light"/>
              </a:rPr>
              <a:t>Objetivos Específicos Generales</a:t>
            </a:r>
            <a:endParaRPr>
              <a:latin typeface="Work Sans Light"/>
              <a:ea typeface="Work Sans Light"/>
              <a:cs typeface="Work Sans Light"/>
              <a:sym typeface="Work Sans Light"/>
            </a:endParaRPr>
          </a:p>
          <a:p>
            <a:pPr marL="0" marR="0" lvl="0" indent="0" algn="l" rtl="0">
              <a:spcBef>
                <a:spcPts val="0"/>
              </a:spcBef>
              <a:spcAft>
                <a:spcPts val="0"/>
              </a:spcAft>
              <a:buNone/>
            </a:pPr>
            <a:endParaRPr>
              <a:latin typeface="Work Sans Light"/>
              <a:ea typeface="Work Sans Light"/>
              <a:cs typeface="Work Sans Light"/>
              <a:sym typeface="Work Sans Light"/>
            </a:endParaRPr>
          </a:p>
          <a:p>
            <a:pPr marL="0" marR="0" lvl="0" indent="0" algn="l" rtl="0">
              <a:spcBef>
                <a:spcPts val="0"/>
              </a:spcBef>
              <a:spcAft>
                <a:spcPts val="0"/>
              </a:spcAft>
              <a:buNone/>
            </a:pPr>
            <a:endParaRPr>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200"/>
              <a:buFont typeface="Work Sans Light"/>
              <a:buChar char="•"/>
            </a:pPr>
            <a:r>
              <a:rPr lang="es-ES">
                <a:latin typeface="Work Sans Light"/>
                <a:ea typeface="Work Sans Light"/>
                <a:cs typeface="Work Sans Light"/>
                <a:sym typeface="Work Sans Light"/>
              </a:rPr>
              <a:t>Gestionar los usuarios y roles del sistema.</a:t>
            </a:r>
            <a:endParaRPr>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200"/>
              <a:buFont typeface="Work Sans Light"/>
              <a:buChar char="•"/>
            </a:pPr>
            <a:r>
              <a:rPr lang="es-ES">
                <a:latin typeface="Work Sans Light"/>
                <a:ea typeface="Work Sans Light"/>
                <a:cs typeface="Work Sans Light"/>
                <a:sym typeface="Work Sans Light"/>
              </a:rPr>
              <a:t>Gestionar los Activos Tecnológicos (Inventario, Categorías y Subcategorías).</a:t>
            </a:r>
            <a:endParaRPr>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200"/>
              <a:buFont typeface="Work Sans Light"/>
              <a:buChar char="•"/>
            </a:pPr>
            <a:r>
              <a:rPr lang="es-ES">
                <a:latin typeface="Work Sans Light"/>
                <a:ea typeface="Work Sans Light"/>
                <a:cs typeface="Work Sans Light"/>
                <a:sym typeface="Work Sans Light"/>
              </a:rPr>
              <a:t>Gestionar el alquiler y préstamo de los Activos Tecnológicos.</a:t>
            </a:r>
            <a:endParaRPr>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200"/>
              <a:buFont typeface="Work Sans Light"/>
              <a:buChar char="•"/>
            </a:pPr>
            <a:r>
              <a:rPr lang="es-ES">
                <a:latin typeface="Work Sans Light"/>
                <a:ea typeface="Work Sans Light"/>
                <a:cs typeface="Work Sans Light"/>
                <a:sym typeface="Work Sans Light"/>
              </a:rPr>
              <a:t>Gestionar el mantenimiento preventivo y correctivo de los Activos Tecnológicos.</a:t>
            </a:r>
            <a:endParaRPr>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200"/>
              <a:buFont typeface="Work Sans Light"/>
              <a:buChar char="•"/>
            </a:pPr>
            <a:r>
              <a:rPr lang="es-ES">
                <a:latin typeface="Work Sans Light"/>
                <a:ea typeface="Work Sans Light"/>
                <a:cs typeface="Work Sans Light"/>
                <a:sym typeface="Work Sans Light"/>
              </a:rPr>
              <a:t>Gestionar la información de Proveedores y contactos.</a:t>
            </a:r>
            <a:endParaRPr>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200"/>
              <a:buFont typeface="Work Sans Light"/>
              <a:buChar char="•"/>
            </a:pPr>
            <a:r>
              <a:rPr lang="es-ES">
                <a:latin typeface="Work Sans Light"/>
                <a:ea typeface="Work Sans Light"/>
                <a:cs typeface="Work Sans Light"/>
                <a:sym typeface="Work Sans Light"/>
              </a:rPr>
              <a:t>Gestionar las Rutas de Distribución, entregas y recolecciones.</a:t>
            </a:r>
            <a:endParaRPr>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200"/>
              <a:buFont typeface="Work Sans Light"/>
              <a:buChar char="•"/>
            </a:pPr>
            <a:r>
              <a:rPr lang="es-ES">
                <a:latin typeface="Work Sans Light"/>
                <a:ea typeface="Work Sans Light"/>
                <a:cs typeface="Work Sans Light"/>
                <a:sym typeface="Work Sans Light"/>
              </a:rPr>
              <a:t>Gestionar las Alertas y Notificaciones automáticas y manuales del sistema.</a:t>
            </a:r>
            <a:endParaRPr>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200"/>
              <a:buFont typeface="Work Sans Light"/>
              <a:buChar char="•"/>
            </a:pPr>
            <a:r>
              <a:rPr lang="es-ES">
                <a:latin typeface="Work Sans Light"/>
                <a:ea typeface="Work Sans Light"/>
                <a:cs typeface="Work Sans Light"/>
                <a:sym typeface="Work Sans Light"/>
              </a:rPr>
              <a:t>Gestionar los reportes tabulares, impresos (exportables) y gráficos.</a:t>
            </a:r>
            <a:endParaRPr>
              <a:latin typeface="Work Sans Light"/>
              <a:ea typeface="Work Sans Light"/>
              <a:cs typeface="Work Sans Light"/>
              <a:sym typeface="Work Sans Light"/>
            </a:endParaRPr>
          </a:p>
          <a:p>
            <a:pPr marL="285750" marR="0" lvl="0" indent="-298450" algn="l" rtl="0">
              <a:spcBef>
                <a:spcPts val="0"/>
              </a:spcBef>
              <a:spcAft>
                <a:spcPts val="0"/>
              </a:spcAft>
              <a:buSzPts val="1400"/>
              <a:buChar char="•"/>
            </a:pPr>
            <a:endParaRPr/>
          </a:p>
        </p:txBody>
      </p:sp>
      <p:pic>
        <p:nvPicPr>
          <p:cNvPr id="2050" name="Picture 2" descr="SMART GOALS: OBJETIVOS ESPECÍFICOS E INTELIGENTES">
            <a:extLst>
              <a:ext uri="{FF2B5EF4-FFF2-40B4-BE49-F238E27FC236}">
                <a16:creationId xmlns:a16="http://schemas.microsoft.com/office/drawing/2014/main" id="{40C44EC4-250C-6203-979A-F4BBF4E541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0"/>
            <a:ext cx="6096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7" name="Google Shape;147;p9"/>
          <p:cNvSpPr/>
          <p:nvPr/>
        </p:nvSpPr>
        <p:spPr>
          <a:xfrm>
            <a:off x="902389" y="257927"/>
            <a:ext cx="4166093"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8" name="Google Shape;148;p9"/>
          <p:cNvSpPr txBox="1"/>
          <p:nvPr/>
        </p:nvSpPr>
        <p:spPr>
          <a:xfrm>
            <a:off x="991498" y="0"/>
            <a:ext cx="4076985"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ES" sz="3200">
                <a:solidFill>
                  <a:srgbClr val="38AA00"/>
                </a:solidFill>
                <a:latin typeface="Work Sans Light"/>
                <a:ea typeface="Work Sans Light"/>
                <a:cs typeface="Work Sans Light"/>
                <a:sym typeface="Work Sans Light"/>
              </a:rPr>
              <a:t>Objetivo Específicos</a:t>
            </a:r>
            <a:endParaRPr/>
          </a:p>
        </p:txBody>
      </p:sp>
      <p:sp>
        <p:nvSpPr>
          <p:cNvPr id="149" name="Google Shape;149;p9"/>
          <p:cNvSpPr txBox="1"/>
          <p:nvPr/>
        </p:nvSpPr>
        <p:spPr>
          <a:xfrm>
            <a:off x="612585" y="934525"/>
            <a:ext cx="4834800" cy="47409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s-ES">
                <a:solidFill>
                  <a:schemeClr val="dk1"/>
                </a:solidFill>
                <a:latin typeface="Work Sans Light"/>
                <a:ea typeface="Work Sans Light"/>
                <a:cs typeface="Work Sans Light"/>
                <a:sym typeface="Work Sans Light"/>
              </a:rPr>
              <a:t>Objetivos Específicos de Desarrollo (Módulos)</a:t>
            </a:r>
            <a:endParaRPr>
              <a:solidFill>
                <a:schemeClr val="dk1"/>
              </a:solidFill>
              <a:latin typeface="Work Sans Light"/>
              <a:ea typeface="Work Sans Light"/>
              <a:cs typeface="Work Sans Light"/>
              <a:sym typeface="Work Sans Light"/>
            </a:endParaRPr>
          </a:p>
          <a:p>
            <a:pPr marL="0" lvl="0" indent="0" algn="l" rtl="0">
              <a:spcBef>
                <a:spcPts val="0"/>
              </a:spcBef>
              <a:spcAft>
                <a:spcPts val="0"/>
              </a:spcAft>
              <a:buNone/>
            </a:pPr>
            <a:endParaRPr>
              <a:solidFill>
                <a:schemeClr val="dk1"/>
              </a:solidFill>
              <a:latin typeface="Work Sans Light"/>
              <a:ea typeface="Work Sans Light"/>
              <a:cs typeface="Work Sans Light"/>
              <a:sym typeface="Work Sans Light"/>
            </a:endParaRPr>
          </a:p>
          <a:p>
            <a:pPr marL="285750" lvl="0" indent="-285750" algn="l" rtl="0">
              <a:spcBef>
                <a:spcPts val="0"/>
              </a:spcBef>
              <a:spcAft>
                <a:spcPts val="0"/>
              </a:spcAft>
              <a:buClr>
                <a:schemeClr val="dk1"/>
              </a:buClr>
              <a:buSzPts val="1200"/>
              <a:buFont typeface="Work Sans Light"/>
              <a:buChar char="•"/>
            </a:pPr>
            <a:r>
              <a:rPr lang="es-ES">
                <a:solidFill>
                  <a:schemeClr val="dk1"/>
                </a:solidFill>
                <a:latin typeface="Work Sans Light"/>
                <a:ea typeface="Work Sans Light"/>
                <a:cs typeface="Work Sans Light"/>
                <a:sym typeface="Work Sans Light"/>
              </a:rPr>
              <a:t>Desarrollar el módulo de Usuarios (Autenticación y CRUD de usuarios).</a:t>
            </a:r>
            <a:endParaRPr>
              <a:solidFill>
                <a:schemeClr val="dk1"/>
              </a:solidFill>
              <a:latin typeface="Work Sans Light"/>
              <a:ea typeface="Work Sans Light"/>
              <a:cs typeface="Work Sans Light"/>
              <a:sym typeface="Work Sans Light"/>
            </a:endParaRPr>
          </a:p>
          <a:p>
            <a:pPr marL="285750" lvl="0" indent="-285750" algn="l" rtl="0">
              <a:spcBef>
                <a:spcPts val="0"/>
              </a:spcBef>
              <a:spcAft>
                <a:spcPts val="0"/>
              </a:spcAft>
              <a:buClr>
                <a:schemeClr val="dk1"/>
              </a:buClr>
              <a:buSzPts val="1200"/>
              <a:buFont typeface="Work Sans Light"/>
              <a:buChar char="•"/>
            </a:pPr>
            <a:r>
              <a:rPr lang="es-ES">
                <a:solidFill>
                  <a:schemeClr val="dk1"/>
                </a:solidFill>
                <a:latin typeface="Work Sans Light"/>
                <a:ea typeface="Work Sans Light"/>
                <a:cs typeface="Work Sans Light"/>
                <a:sym typeface="Work Sans Light"/>
              </a:rPr>
              <a:t>Desarrollar los módulos de Activos Tecnológicos (Inventario, Categorías, Subcategorías).</a:t>
            </a:r>
            <a:endParaRPr>
              <a:solidFill>
                <a:schemeClr val="dk1"/>
              </a:solidFill>
              <a:latin typeface="Work Sans Light"/>
              <a:ea typeface="Work Sans Light"/>
              <a:cs typeface="Work Sans Light"/>
              <a:sym typeface="Work Sans Light"/>
            </a:endParaRPr>
          </a:p>
          <a:p>
            <a:pPr marL="285750" lvl="0" indent="-285750" algn="l" rtl="0">
              <a:spcBef>
                <a:spcPts val="0"/>
              </a:spcBef>
              <a:spcAft>
                <a:spcPts val="0"/>
              </a:spcAft>
              <a:buClr>
                <a:schemeClr val="dk1"/>
              </a:buClr>
              <a:buSzPts val="1200"/>
              <a:buFont typeface="Work Sans Light"/>
              <a:buChar char="•"/>
            </a:pPr>
            <a:r>
              <a:rPr lang="es-ES">
                <a:solidFill>
                  <a:schemeClr val="dk1"/>
                </a:solidFill>
                <a:latin typeface="Work Sans Light"/>
                <a:ea typeface="Work Sans Light"/>
                <a:cs typeface="Work Sans Light"/>
                <a:sym typeface="Work Sans Light"/>
              </a:rPr>
              <a:t>Desarrollar el módulo de Alquiler.</a:t>
            </a:r>
            <a:endParaRPr>
              <a:solidFill>
                <a:schemeClr val="dk1"/>
              </a:solidFill>
              <a:latin typeface="Work Sans Light"/>
              <a:ea typeface="Work Sans Light"/>
              <a:cs typeface="Work Sans Light"/>
              <a:sym typeface="Work Sans Light"/>
            </a:endParaRPr>
          </a:p>
          <a:p>
            <a:pPr marL="285750" lvl="0" indent="-285750" algn="l" rtl="0">
              <a:spcBef>
                <a:spcPts val="0"/>
              </a:spcBef>
              <a:spcAft>
                <a:spcPts val="0"/>
              </a:spcAft>
              <a:buClr>
                <a:schemeClr val="dk1"/>
              </a:buClr>
              <a:buSzPts val="1200"/>
              <a:buFont typeface="Work Sans Light"/>
              <a:buChar char="•"/>
            </a:pPr>
            <a:r>
              <a:rPr lang="es-ES">
                <a:solidFill>
                  <a:schemeClr val="dk1"/>
                </a:solidFill>
                <a:latin typeface="Work Sans Light"/>
                <a:ea typeface="Work Sans Light"/>
                <a:cs typeface="Work Sans Light"/>
                <a:sym typeface="Work Sans Light"/>
              </a:rPr>
              <a:t>Desarrollar el módulo de Mantenimiento (Gestión y Detalle).</a:t>
            </a:r>
            <a:endParaRPr>
              <a:solidFill>
                <a:schemeClr val="dk1"/>
              </a:solidFill>
              <a:latin typeface="Work Sans Light"/>
              <a:ea typeface="Work Sans Light"/>
              <a:cs typeface="Work Sans Light"/>
              <a:sym typeface="Work Sans Light"/>
            </a:endParaRPr>
          </a:p>
          <a:p>
            <a:pPr marL="285750" lvl="0" indent="-285750" algn="l" rtl="0">
              <a:spcBef>
                <a:spcPts val="0"/>
              </a:spcBef>
              <a:spcAft>
                <a:spcPts val="0"/>
              </a:spcAft>
              <a:buClr>
                <a:schemeClr val="dk1"/>
              </a:buClr>
              <a:buSzPts val="1200"/>
              <a:buFont typeface="Work Sans Light"/>
              <a:buChar char="•"/>
            </a:pPr>
            <a:r>
              <a:rPr lang="es-ES">
                <a:solidFill>
                  <a:schemeClr val="dk1"/>
                </a:solidFill>
                <a:latin typeface="Work Sans Light"/>
                <a:ea typeface="Work Sans Light"/>
                <a:cs typeface="Work Sans Light"/>
                <a:sym typeface="Work Sans Light"/>
              </a:rPr>
              <a:t>Desarrollar el módulo de Proveedores (Gestión).</a:t>
            </a:r>
            <a:endParaRPr>
              <a:solidFill>
                <a:schemeClr val="dk1"/>
              </a:solidFill>
              <a:latin typeface="Work Sans Light"/>
              <a:ea typeface="Work Sans Light"/>
              <a:cs typeface="Work Sans Light"/>
              <a:sym typeface="Work Sans Light"/>
            </a:endParaRPr>
          </a:p>
          <a:p>
            <a:pPr marL="285750" lvl="0" indent="-285750" algn="l" rtl="0">
              <a:spcBef>
                <a:spcPts val="0"/>
              </a:spcBef>
              <a:spcAft>
                <a:spcPts val="0"/>
              </a:spcAft>
              <a:buClr>
                <a:schemeClr val="dk1"/>
              </a:buClr>
              <a:buSzPts val="1200"/>
              <a:buFont typeface="Work Sans Light"/>
              <a:buChar char="•"/>
            </a:pPr>
            <a:r>
              <a:rPr lang="es-ES">
                <a:solidFill>
                  <a:schemeClr val="dk1"/>
                </a:solidFill>
                <a:latin typeface="Work Sans Light"/>
                <a:ea typeface="Work Sans Light"/>
                <a:cs typeface="Work Sans Light"/>
                <a:sym typeface="Work Sans Light"/>
              </a:rPr>
              <a:t>Desarrollar el módulo de Rutas de Distribución (Gestión y Detalle/Mapa).</a:t>
            </a:r>
            <a:endParaRPr>
              <a:solidFill>
                <a:schemeClr val="dk1"/>
              </a:solidFill>
              <a:latin typeface="Work Sans Light"/>
              <a:ea typeface="Work Sans Light"/>
              <a:cs typeface="Work Sans Light"/>
              <a:sym typeface="Work Sans Light"/>
            </a:endParaRPr>
          </a:p>
          <a:p>
            <a:pPr marL="285750" lvl="0" indent="-285750" algn="l" rtl="0">
              <a:spcBef>
                <a:spcPts val="0"/>
              </a:spcBef>
              <a:spcAft>
                <a:spcPts val="0"/>
              </a:spcAft>
              <a:buClr>
                <a:schemeClr val="dk1"/>
              </a:buClr>
              <a:buSzPts val="1200"/>
              <a:buFont typeface="Work Sans Light"/>
              <a:buChar char="•"/>
            </a:pPr>
            <a:r>
              <a:rPr lang="es-ES">
                <a:solidFill>
                  <a:schemeClr val="dk1"/>
                </a:solidFill>
                <a:latin typeface="Work Sans Light"/>
                <a:ea typeface="Work Sans Light"/>
                <a:cs typeface="Work Sans Light"/>
                <a:sym typeface="Work Sans Light"/>
              </a:rPr>
              <a:t>Desarrollar el módulo de Alertas (Feed y Gestión).</a:t>
            </a:r>
            <a:endParaRPr>
              <a:solidFill>
                <a:schemeClr val="dk1"/>
              </a:solidFill>
              <a:latin typeface="Work Sans Light"/>
              <a:ea typeface="Work Sans Light"/>
              <a:cs typeface="Work Sans Light"/>
              <a:sym typeface="Work Sans Light"/>
            </a:endParaRPr>
          </a:p>
          <a:p>
            <a:pPr marL="285750" lvl="0" indent="-285750" algn="l" rtl="0">
              <a:spcBef>
                <a:spcPts val="0"/>
              </a:spcBef>
              <a:spcAft>
                <a:spcPts val="0"/>
              </a:spcAft>
              <a:buClr>
                <a:schemeClr val="dk1"/>
              </a:buClr>
              <a:buSzPts val="1200"/>
              <a:buFont typeface="Work Sans Light"/>
              <a:buChar char="•"/>
            </a:pPr>
            <a:r>
              <a:rPr lang="es-ES">
                <a:solidFill>
                  <a:schemeClr val="dk1"/>
                </a:solidFill>
                <a:latin typeface="Work Sans Light"/>
                <a:ea typeface="Work Sans Light"/>
                <a:cs typeface="Work Sans Light"/>
                <a:sym typeface="Work Sans Light"/>
              </a:rPr>
              <a:t>Desarrollar el módulo de Reportes Tabulares y Exportables (Inventario, Empleados, Mantenimientos, Proveedores).</a:t>
            </a:r>
            <a:endParaRPr>
              <a:solidFill>
                <a:schemeClr val="dk1"/>
              </a:solidFill>
              <a:latin typeface="Work Sans Light"/>
              <a:ea typeface="Work Sans Light"/>
              <a:cs typeface="Work Sans Light"/>
              <a:sym typeface="Work Sans Light"/>
            </a:endParaRPr>
          </a:p>
          <a:p>
            <a:pPr marL="285750" lvl="0" indent="-285750" algn="l" rtl="0">
              <a:spcBef>
                <a:spcPts val="0"/>
              </a:spcBef>
              <a:spcAft>
                <a:spcPts val="0"/>
              </a:spcAft>
              <a:buClr>
                <a:schemeClr val="dk1"/>
              </a:buClr>
              <a:buSzPts val="1200"/>
              <a:buFont typeface="Work Sans Light"/>
              <a:buChar char="•"/>
            </a:pPr>
            <a:r>
              <a:rPr lang="es-ES">
                <a:solidFill>
                  <a:schemeClr val="dk1"/>
                </a:solidFill>
                <a:latin typeface="Work Sans Light"/>
                <a:ea typeface="Work Sans Light"/>
                <a:cs typeface="Work Sans Light"/>
                <a:sym typeface="Work Sans Light"/>
              </a:rPr>
              <a:t>Desarrollar vistas de Reportes Gráficos (Dashboards con gráficos de barras, circulares, etc., para visualización de datos).</a:t>
            </a:r>
            <a:endParaRPr>
              <a:solidFill>
                <a:schemeClr val="dk1"/>
              </a:solidFill>
              <a:latin typeface="Work Sans Light"/>
              <a:ea typeface="Work Sans Light"/>
              <a:cs typeface="Work Sans Light"/>
              <a:sym typeface="Work Sans Light"/>
            </a:endParaRPr>
          </a:p>
          <a:p>
            <a:pPr marL="76200" marR="0" lvl="0" indent="0" algn="l" rtl="0">
              <a:spcBef>
                <a:spcPts val="0"/>
              </a:spcBef>
              <a:spcAft>
                <a:spcPts val="0"/>
              </a:spcAft>
              <a:buClr>
                <a:schemeClr val="dk1"/>
              </a:buClr>
              <a:buSzPts val="1200"/>
              <a:buFont typeface="Arial"/>
              <a:buNone/>
            </a:pPr>
            <a:endParaRPr sz="1200">
              <a:solidFill>
                <a:schemeClr val="dk1"/>
              </a:solidFill>
              <a:latin typeface="Work Sans Light"/>
              <a:ea typeface="Work Sans Light"/>
              <a:cs typeface="Work Sans Light"/>
              <a:sym typeface="Work Sans Light"/>
            </a:endParaRPr>
          </a:p>
          <a:p>
            <a:pPr marL="76200" marR="0" lvl="0" indent="0" algn="l" rtl="0">
              <a:spcBef>
                <a:spcPts val="0"/>
              </a:spcBef>
              <a:spcAft>
                <a:spcPts val="0"/>
              </a:spcAft>
              <a:buClr>
                <a:schemeClr val="dk1"/>
              </a:buClr>
              <a:buSzPts val="1200"/>
              <a:buFont typeface="Arial"/>
              <a:buNone/>
            </a:pPr>
            <a:endParaRPr sz="1200">
              <a:solidFill>
                <a:schemeClr val="dk1"/>
              </a:solidFill>
              <a:latin typeface="Work Sans Light"/>
              <a:ea typeface="Work Sans Light"/>
              <a:cs typeface="Work Sans Light"/>
              <a:sym typeface="Work Sans Light"/>
            </a:endParaRPr>
          </a:p>
          <a:p>
            <a:pPr marL="76200" marR="0" lvl="0" indent="0" algn="l" rtl="0">
              <a:spcBef>
                <a:spcPts val="0"/>
              </a:spcBef>
              <a:spcAft>
                <a:spcPts val="0"/>
              </a:spcAft>
              <a:buClr>
                <a:schemeClr val="dk1"/>
              </a:buClr>
              <a:buSzPts val="1200"/>
              <a:buFont typeface="Arial"/>
              <a:buNone/>
            </a:pPr>
            <a:endParaRPr sz="1200">
              <a:solidFill>
                <a:schemeClr val="dk1"/>
              </a:solidFill>
              <a:latin typeface="Work Sans Light"/>
              <a:ea typeface="Work Sans Light"/>
              <a:cs typeface="Work Sans Light"/>
              <a:sym typeface="Work Sans Light"/>
            </a:endParaRPr>
          </a:p>
        </p:txBody>
      </p:sp>
      <p:sp>
        <p:nvSpPr>
          <p:cNvPr id="2" name="AutoShape 2" descr="10 etapas para atingir seus objetivos">
            <a:extLst>
              <a:ext uri="{FF2B5EF4-FFF2-40B4-BE49-F238E27FC236}">
                <a16:creationId xmlns:a16="http://schemas.microsoft.com/office/drawing/2014/main" id="{D4F35EB2-854E-2A05-B1DF-17F8310776B7}"/>
              </a:ext>
            </a:extLst>
          </p:cNvPr>
          <p:cNvSpPr>
            <a:spLocks noChangeAspect="1" noChangeArrowheads="1"/>
          </p:cNvSpPr>
          <p:nvPr/>
        </p:nvSpPr>
        <p:spPr bwMode="auto">
          <a:xfrm>
            <a:off x="5943600" y="3276600"/>
            <a:ext cx="4775200" cy="47752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8" name="Picture 6" descr="Cuál es la clasificación de objetivos dentro de las empresas">
            <a:extLst>
              <a:ext uri="{FF2B5EF4-FFF2-40B4-BE49-F238E27FC236}">
                <a16:creationId xmlns:a16="http://schemas.microsoft.com/office/drawing/2014/main" id="{FF3AC693-2C07-BA24-4EAE-612636E3EC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801" y="0"/>
            <a:ext cx="67812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1"/>
          <p:cNvSpPr txBox="1"/>
          <p:nvPr/>
        </p:nvSpPr>
        <p:spPr>
          <a:xfrm>
            <a:off x="456236" y="457723"/>
            <a:ext cx="1051560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C0C0C"/>
              </a:buClr>
              <a:buSzPts val="4400"/>
              <a:buFont typeface="Work Sans Medium"/>
              <a:buNone/>
            </a:pPr>
            <a:r>
              <a:rPr lang="es-ES" sz="4400">
                <a:solidFill>
                  <a:srgbClr val="0C0C0C"/>
                </a:solidFill>
                <a:latin typeface="Work Sans Medium"/>
                <a:ea typeface="Work Sans Medium"/>
                <a:cs typeface="Work Sans Medium"/>
                <a:sym typeface="Work Sans Medium"/>
              </a:rPr>
              <a:t>Justificación</a:t>
            </a:r>
            <a:endParaRPr/>
          </a:p>
        </p:txBody>
      </p:sp>
      <p:sp>
        <p:nvSpPr>
          <p:cNvPr id="155" name="Google Shape;155;p11"/>
          <p:cNvSpPr txBox="1"/>
          <p:nvPr/>
        </p:nvSpPr>
        <p:spPr>
          <a:xfrm>
            <a:off x="372353" y="1667521"/>
            <a:ext cx="11447293" cy="34163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Se propone el desarrollo de un Sistema de Información Web denominado "AXXION SYSTEM" que sirva como herramienta software de apoyo integral a los procesos de gestión del ciclo de vida del inventario, la gestión comercial y operativa del alquiler, y el mantenimiento de activos tecnológicos de la división "Soluciones Tecnológicas Avanzadas para Eventos y Producciones" de la Empresa Teleperformance.</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Permitirá la gestión de perfiles como Administradores, Gerentes de Operaciones, Coordinadores de Almacén, Técnicos y Asesores Comerciales como usuarios de la Empresa Teleperformance, centralizando sus operaciones. En la Gestión del Ciclo de Vida del Inventario, los Gerentes y Coordinadores podrán tener trazabilidad completa y en tiempo real de cada activo, superando las discrepancias de las hojas de cálculo. </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En la Gestión Comercial y Operativa del Alquiler, los Asesores Comerciales y el personal de almacén podrán consultar disponibilidad instantánea, crear pedidos eficientemente y digitalizar los procesos de check-in/out, eliminando retrasos. En la Gestión del Mantenimiento, Técnicos y Gerentes programarán y registrarán mantenimientos de forma sistemática, asegurando la operatividad de los equipos. Finalmente, facilitará la generación de reportes gráficos e impresos y la gestión de alertas, necesarios para la toma de decisiones estratégicas y operativas del personal administrativo y gerencial de la Empresa Teleperformance.</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El Sistema "AXXION SYSTEM" servirá como aporte al sector de alquiler de equipos tecnológicos para eventos y producciones, al ofrecer un modelo de gestión integrada y automatizada. Esto demuestra cómo la tecnología puede optimizar operaciones complejas de inventario de alto valor y servicios de alquiler, mejorando la eficiencia, reduciendo costos operativos por errores o pérdidas, e incrementando la satisfacción del cliente al garantizar disponibilidad y fiabilidad de los equipos.</a:t>
            </a:r>
            <a:endParaRPr sz="1200">
              <a:solidFill>
                <a:schemeClr val="dk1"/>
              </a:solidFill>
              <a:latin typeface="Work Sans Light"/>
              <a:ea typeface="Work Sans Light"/>
              <a:cs typeface="Work Sans Light"/>
              <a:sym typeface="Work Sans Light"/>
            </a:endParaRPr>
          </a:p>
        </p:txBody>
      </p:sp>
      <p:pic>
        <p:nvPicPr>
          <p:cNvPr id="156" name="Google Shape;156;p11"/>
          <p:cNvPicPr preferRelativeResize="0"/>
          <p:nvPr/>
        </p:nvPicPr>
        <p:blipFill>
          <a:blip r:embed="rId3">
            <a:alphaModFix/>
          </a:blip>
          <a:stretch>
            <a:fillRect/>
          </a:stretch>
        </p:blipFill>
        <p:spPr>
          <a:xfrm>
            <a:off x="10016050" y="337125"/>
            <a:ext cx="909576" cy="797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3"/>
          <p:cNvSpPr txBox="1"/>
          <p:nvPr/>
        </p:nvSpPr>
        <p:spPr>
          <a:xfrm>
            <a:off x="456236" y="457723"/>
            <a:ext cx="1051560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C0C0C"/>
              </a:buClr>
              <a:buSzPts val="4400"/>
              <a:buFont typeface="Work Sans Medium"/>
              <a:buNone/>
            </a:pPr>
            <a:r>
              <a:rPr lang="es-ES" sz="4400">
                <a:solidFill>
                  <a:srgbClr val="0C0C0C"/>
                </a:solidFill>
                <a:latin typeface="Work Sans Medium"/>
                <a:ea typeface="Work Sans Medium"/>
                <a:cs typeface="Work Sans Medium"/>
                <a:sym typeface="Work Sans Medium"/>
              </a:rPr>
              <a:t>Alcance</a:t>
            </a:r>
            <a:endParaRPr/>
          </a:p>
        </p:txBody>
      </p:sp>
      <p:sp>
        <p:nvSpPr>
          <p:cNvPr id="162" name="Google Shape;162;p13"/>
          <p:cNvSpPr txBox="1"/>
          <p:nvPr/>
        </p:nvSpPr>
        <p:spPr>
          <a:xfrm>
            <a:off x="372353" y="1240138"/>
            <a:ext cx="11447400" cy="4710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1200" b="1">
                <a:solidFill>
                  <a:schemeClr val="dk1"/>
                </a:solidFill>
                <a:latin typeface="Work Sans Light"/>
                <a:ea typeface="Work Sans Light"/>
                <a:cs typeface="Work Sans Light"/>
                <a:sym typeface="Work Sans Light"/>
              </a:rPr>
              <a:t>Qué NO hace el Sistema "AXXION SYSTEM":</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AXXION SYSTEM no procesa pagos de clientes, no generará facturas fiscales electrónicas, ni llevará la contabilidad general de Teleperformance (libros mayores, balances, estados de resultados). Aunque puede registrar los términos económicos de un alquiler (ej. tarifa diaria) para generar proformas o datos para facturación, el sistema contable principal de la empresa seguirá siendo una entidad separada. No calculará impuestos complejos ni gestionará cuentas por cobrar o pagar.</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El sistema no se encargará de procesos como la contratación de personal, el cálculo y pago de nóminas, la gestión de vacaciones, evaluaciones de desempeño, o cualquier otra función típica de un software de RRHH. Los usuarios del sistema (Administrador, Supervisor, etc.) se gestionan solo en términos de su acceso y rol dentro de "AXXION SYSTEM", no como empleados en el sentido amplio.</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Aunque gestiona la disponibilidad de equipos, "AXXION SYSTEM" no es una herramienta de diseño CAD para crear planos de montaje de escenarios, ni calculará cargas eléctricas, ni optimizará la disposición acústica o lumínica de un evento. No reemplazará software especializado que los técnicos de producción podrían usar para la planificación técnica detallada de un evento.</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Si bien el sistema registrará datos de clientes asociados a alquileres y permitirá a los Asesores Comerciales gestionar pedidos, no ofrecerá funcionalidades avanzadas de un CRM dedicado, como la gestión de campañas de marketing, seguimiento de leads detallado, automatización de marketing por correo electrónico, o análisis complejos del comportamiento del cliente más allá de su historial de alquileres.</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Aunque registra la entrada de nuevos activos (que podrían provenir de una compra), no gestionará el proceso de compra en sí (solicitud de cotizaciones a múltiples proveedores, órdenes de compra formales, seguimiento de envíos de proveedores, gestión de presupuestos de compra). Su función es registrar el activo una vez que este llega físicamente.</a:t>
            </a:r>
            <a:endParaRPr/>
          </a:p>
          <a:p>
            <a:pPr marL="0" marR="0" lvl="0" indent="0" algn="l" rtl="0">
              <a:spcBef>
                <a:spcPts val="0"/>
              </a:spcBef>
              <a:spcAft>
                <a:spcPts val="0"/>
              </a:spcAft>
              <a:buNone/>
            </a:pPr>
            <a:endParaRPr sz="12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r>
              <a:rPr lang="es-ES" sz="1200">
                <a:solidFill>
                  <a:schemeClr val="dk1"/>
                </a:solidFill>
                <a:latin typeface="Work Sans Light"/>
                <a:ea typeface="Work Sans Light"/>
                <a:cs typeface="Work Sans Light"/>
                <a:sym typeface="Work Sans Light"/>
              </a:rPr>
              <a:t>No está diseñado para ser una herramienta de gestión de proyectos (tipo Jira, Asana, MS Project) para coordinar las tareas de los técnicos que instalan equipos en un evento, ni para gestionar los proyectos internos de desarrollo de la propia Teleperformance.</a:t>
            </a:r>
            <a:endParaRPr/>
          </a:p>
        </p:txBody>
      </p:sp>
      <p:pic>
        <p:nvPicPr>
          <p:cNvPr id="163" name="Google Shape;163;p13"/>
          <p:cNvPicPr preferRelativeResize="0"/>
          <p:nvPr/>
        </p:nvPicPr>
        <p:blipFill rotWithShape="1">
          <a:blip r:embed="rId3">
            <a:alphaModFix/>
          </a:blip>
          <a:srcRect/>
          <a:stretch/>
        </p:blipFill>
        <p:spPr>
          <a:xfrm>
            <a:off x="9378191" y="155084"/>
            <a:ext cx="1246739" cy="1261760"/>
          </a:xfrm>
          <a:prstGeom prst="rect">
            <a:avLst/>
          </a:prstGeom>
          <a:noFill/>
          <a:ln>
            <a:noFill/>
          </a:ln>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1905</Words>
  <Application>Microsoft Office PowerPoint</Application>
  <PresentationFormat>Panorámica</PresentationFormat>
  <Paragraphs>131</Paragraphs>
  <Slides>12</Slides>
  <Notes>12</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12</vt:i4>
      </vt:variant>
    </vt:vector>
  </HeadingPairs>
  <TitlesOfParts>
    <vt:vector size="18" baseType="lpstr">
      <vt:lpstr>Calibri</vt:lpstr>
      <vt:lpstr>Work Sans Light</vt:lpstr>
      <vt:lpstr>Arial</vt:lpstr>
      <vt:lpstr>Work Sans Medium</vt:lpstr>
      <vt:lpstr>Work Sans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Entregables Proyecto Formativo por Trimestre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Jorge Enrique Pedraza Sanchez</dc:creator>
  <cp:lastModifiedBy>Cristian Cifuentes</cp:lastModifiedBy>
  <cp:revision>1</cp:revision>
  <dcterms:created xsi:type="dcterms:W3CDTF">2020-10-01T23:51:28Z</dcterms:created>
  <dcterms:modified xsi:type="dcterms:W3CDTF">2025-08-01T23:24:38Z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